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1736" r:id="rId2"/>
    <p:sldId id="1738" r:id="rId3"/>
    <p:sldId id="264" r:id="rId4"/>
    <p:sldId id="265" r:id="rId5"/>
    <p:sldId id="266" r:id="rId6"/>
    <p:sldId id="1746" r:id="rId7"/>
    <p:sldId id="1748" r:id="rId8"/>
    <p:sldId id="1749" r:id="rId9"/>
    <p:sldId id="1745" r:id="rId10"/>
  </p:sldIdLst>
  <p:sldSz cx="12192000" cy="6858000"/>
  <p:notesSz cx="6858000" cy="9144000"/>
  <p:defaultTextStyle>
    <a:defPPr>
      <a:defRPr lang="zh-TW"/>
    </a:defPPr>
    <a:lvl1pPr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EDCE"/>
    <a:srgbClr val="FFEBB9"/>
    <a:srgbClr val="FFF1CC"/>
    <a:srgbClr val="FFFFCC"/>
    <a:srgbClr val="F0F0CF"/>
    <a:srgbClr val="EDE6D3"/>
    <a:srgbClr val="FFFFFF"/>
    <a:srgbClr val="FFF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93040" autoAdjust="0"/>
  </p:normalViewPr>
  <p:slideViewPr>
    <p:cSldViewPr snapToGrid="0">
      <p:cViewPr varScale="1">
        <p:scale>
          <a:sx n="107" d="100"/>
          <a:sy n="107" d="100"/>
        </p:scale>
        <p:origin x="69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04"/>
    </p:cViewPr>
  </p:sorterViewPr>
  <p:notesViewPr>
    <p:cSldViewPr snapToGrid="0">
      <p:cViewPr varScale="1">
        <p:scale>
          <a:sx n="83" d="100"/>
          <a:sy n="83" d="100"/>
        </p:scale>
        <p:origin x="393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7F68B10D-48DE-467A-A0A1-E84516088C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D4DA6FA-74AA-4810-B18B-9C89C0C668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F4DB4-0E61-455F-A89D-C1D2A7D8EF3D}" type="datetimeFigureOut">
              <a:rPr lang="en-US" smtClean="0"/>
              <a:t>6/7/2024</a:t>
            </a:fld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BA87AA9-9B30-4905-981A-0E18A6F7CA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B8AFC60-8DD9-467F-B2AB-6210F622B9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F3028-00F3-414D-A87C-33596C1AA4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33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80823-2766-4824-901A-C85DD95A85AB}" type="datetimeFigureOut">
              <a:rPr lang="en-US" smtClean="0"/>
              <a:t>6/7/2024</a:t>
            </a:fld>
            <a:endParaRPr 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03B31-0101-4002-BDD0-B3B7188B55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8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844800" y="2438400"/>
            <a:ext cx="7924800" cy="1143000"/>
          </a:xfrm>
        </p:spPr>
        <p:txBody>
          <a:bodyPr/>
          <a:lstStyle>
            <a:lvl1pPr algn="r">
              <a:defRPr sz="4800"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按一下以編輯母片標題樣式</a:t>
            </a:r>
            <a:endParaRPr lang="en-US" altLang="zh-TW" noProof="0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810003"/>
            <a:ext cx="7924800" cy="9747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按一下以編輯母片子標題樣式</a:t>
            </a:r>
            <a:endParaRPr lang="en-US" altLang="zh-TW" noProof="0"/>
          </a:p>
        </p:txBody>
      </p:sp>
      <p:sp>
        <p:nvSpPr>
          <p:cNvPr id="15367" name="Line 1031"/>
          <p:cNvSpPr>
            <a:spLocks noChangeShapeType="1"/>
          </p:cNvSpPr>
          <p:nvPr/>
        </p:nvSpPr>
        <p:spPr bwMode="gray">
          <a:xfrm>
            <a:off x="1524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 sz="1800"/>
          </a:p>
        </p:txBody>
      </p:sp>
      <p:sp>
        <p:nvSpPr>
          <p:cNvPr id="15368" name="Rectangle 1032"/>
          <p:cNvSpPr>
            <a:spLocks noChangeArrowheads="1"/>
          </p:cNvSpPr>
          <p:nvPr/>
        </p:nvSpPr>
        <p:spPr bwMode="gray">
          <a:xfrm>
            <a:off x="1219202" y="3702050"/>
            <a:ext cx="9596967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5369" name="Rectangle 1033"/>
          <p:cNvSpPr>
            <a:spLocks noChangeArrowheads="1"/>
          </p:cNvSpPr>
          <p:nvPr/>
        </p:nvSpPr>
        <p:spPr bwMode="gray">
          <a:xfrm>
            <a:off x="0" y="0"/>
            <a:ext cx="12192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A461BDA-83B9-4516-A2D0-41CFC06740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279" y="388439"/>
            <a:ext cx="2366644" cy="144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4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2437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8267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3142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45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ChangeArrowheads="1"/>
          </p:cNvSpPr>
          <p:nvPr/>
        </p:nvSpPr>
        <p:spPr bwMode="gray">
          <a:xfrm>
            <a:off x="2051052" y="330203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39" name="Rectangle 1027"/>
          <p:cNvSpPr>
            <a:spLocks noChangeArrowheads="1"/>
          </p:cNvSpPr>
          <p:nvPr/>
        </p:nvSpPr>
        <p:spPr bwMode="gray">
          <a:xfrm>
            <a:off x="628653" y="1016000"/>
            <a:ext cx="10968567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title"/>
          </p:nvPr>
        </p:nvSpPr>
        <p:spPr bwMode="auto">
          <a:xfrm>
            <a:off x="2355851" y="254000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14341" name="Rectangle 10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2" y="1341441"/>
            <a:ext cx="10344149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</p:txBody>
      </p:sp>
      <p:sp>
        <p:nvSpPr>
          <p:cNvPr id="14346" name="Rectangle 1034"/>
          <p:cNvSpPr>
            <a:spLocks noChangeArrowheads="1"/>
          </p:cNvSpPr>
          <p:nvPr/>
        </p:nvSpPr>
        <p:spPr bwMode="gray">
          <a:xfrm>
            <a:off x="2051052" y="330203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7" name="Rectangle 1035"/>
          <p:cNvSpPr>
            <a:spLocks noChangeArrowheads="1"/>
          </p:cNvSpPr>
          <p:nvPr/>
        </p:nvSpPr>
        <p:spPr bwMode="gray">
          <a:xfrm>
            <a:off x="628653" y="1016000"/>
            <a:ext cx="10968567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8" name="Rectangle 1036"/>
          <p:cNvSpPr>
            <a:spLocks noChangeArrowheads="1"/>
          </p:cNvSpPr>
          <p:nvPr/>
        </p:nvSpPr>
        <p:spPr bwMode="gray">
          <a:xfrm>
            <a:off x="4692652" y="1092200"/>
            <a:ext cx="5278967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9" name="Rectangle 1037"/>
          <p:cNvSpPr>
            <a:spLocks noChangeArrowheads="1"/>
          </p:cNvSpPr>
          <p:nvPr/>
        </p:nvSpPr>
        <p:spPr bwMode="gray">
          <a:xfrm>
            <a:off x="7429502" y="1187450"/>
            <a:ext cx="3359151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51" name="Text Box 1039"/>
          <p:cNvSpPr txBox="1">
            <a:spLocks noChangeArrowheads="1"/>
          </p:cNvSpPr>
          <p:nvPr/>
        </p:nvSpPr>
        <p:spPr bwMode="auto">
          <a:xfrm>
            <a:off x="0" y="6553200"/>
            <a:ext cx="12192000" cy="307777"/>
          </a:xfrm>
          <a:prstGeom prst="rect">
            <a:avLst/>
          </a:prstGeom>
          <a:gradFill rotWithShape="1">
            <a:gsLst>
              <a:gs pos="0">
                <a:schemeClr val="folHlink">
                  <a:alpha val="30000"/>
                </a:schemeClr>
              </a:gs>
              <a:gs pos="100000">
                <a:srgbClr val="FFFFFF">
                  <a:alpha val="50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400" b="0" dirty="0">
                <a:solidFill>
                  <a:srgbClr val="0099FF"/>
                </a:solidFill>
                <a:latin typeface="Tahoma" pitchFamily="34" charset="0"/>
              </a:rPr>
              <a:t>Systems and Information Management Section                                                                                                                                       </a:t>
            </a:r>
            <a:fld id="{31E2B235-92EF-45A9-A86E-39DDFF18DA9B}" type="slidenum">
              <a:rPr kumimoji="1" lang="en-US" altLang="zh-TW" sz="1400" b="0">
                <a:solidFill>
                  <a:srgbClr val="0099FF"/>
                </a:solidFill>
                <a:latin typeface="Tahoma" pitchFamily="34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‹#›</a:t>
            </a:fld>
            <a:endParaRPr kumimoji="1" lang="en-US" altLang="zh-TW" sz="1400" b="0" dirty="0">
              <a:solidFill>
                <a:srgbClr val="0099FF"/>
              </a:solidFill>
              <a:latin typeface="Tahoma" pitchFamily="34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FA2FEBD-908A-48BC-8066-F31AEFC672A7}"/>
              </a:ext>
            </a:extLst>
          </p:cNvPr>
          <p:cNvSpPr txBox="1"/>
          <p:nvPr userDrawn="1"/>
        </p:nvSpPr>
        <p:spPr>
          <a:xfrm rot="10800000">
            <a:off x="11261218" y="3233571"/>
            <a:ext cx="1046440" cy="34720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5600" dirty="0">
                <a:solidFill>
                  <a:srgbClr val="FEEDCE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CloudSAMS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8BE68D2-96CA-4842-AEB1-CEF8F1B4924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73" y="128468"/>
            <a:ext cx="1424155" cy="86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0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8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itchFamily="2" charset="2"/>
        <a:buChar char="n"/>
        <a:defRPr sz="2400">
          <a:solidFill>
            <a:srgbClr val="9900C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rgbClr val="6600C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>
          <a:solidFill>
            <a:srgbClr val="3333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63B226-D8C5-45DD-9C98-ECFA0C412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9480" y="2456155"/>
            <a:ext cx="7924800" cy="1143000"/>
          </a:xfrm>
        </p:spPr>
        <p:txBody>
          <a:bodyPr/>
          <a:lstStyle/>
          <a:p>
            <a:pPr algn="ctr"/>
            <a:br>
              <a:rPr lang="zh-TW" altLang="en-US" dirty="0">
                <a:solidFill>
                  <a:srgbClr val="7030A0"/>
                </a:solidFill>
                <a:latin typeface="+mn-ea"/>
              </a:rPr>
            </a:br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中一派位</a:t>
            </a:r>
            <a:r>
              <a:rPr lang="en-US" altLang="zh-TW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中學</a:t>
            </a:r>
            <a:r>
              <a:rPr lang="en-US" altLang="zh-TW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模組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1CE84A8-76BA-4A5B-B9C8-15717015082C}"/>
              </a:ext>
            </a:extLst>
          </p:cNvPr>
          <p:cNvSpPr/>
          <p:nvPr/>
        </p:nvSpPr>
        <p:spPr>
          <a:xfrm>
            <a:off x="466725" y="5635080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1"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教育局</a:t>
            </a:r>
          </a:p>
          <a:p>
            <a:pPr>
              <a:defRPr/>
            </a:pPr>
            <a:r>
              <a:rPr kumimoji="1"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系統及資訊管理組</a:t>
            </a:r>
          </a:p>
        </p:txBody>
      </p:sp>
    </p:spTree>
    <p:extLst>
      <p:ext uri="{BB962C8B-B14F-4D97-AF65-F5344CB8AC3E}">
        <p14:creationId xmlns:p14="http://schemas.microsoft.com/office/powerpoint/2010/main" val="4014981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569E4E4-7E0A-4BDE-A9E2-6655A841B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428" y="1418670"/>
            <a:ext cx="6933905" cy="4627023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DCE6D6D8-896F-4C04-9C7F-728D88CB1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851" y="254000"/>
            <a:ext cx="9550400" cy="76200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zh-TW" altLang="en-US" sz="3000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中一派位</a:t>
            </a:r>
            <a:r>
              <a:rPr lang="en-US" altLang="zh-TW" sz="3000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000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中學</a:t>
            </a:r>
            <a:r>
              <a:rPr lang="en-US" altLang="zh-TW" sz="3000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000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模組</a:t>
            </a:r>
            <a:r>
              <a:rPr lang="en-US" altLang="zh-TW" sz="3000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sz="3000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功能</a:t>
            </a:r>
            <a:endParaRPr lang="zh-HK" altLang="en-US" sz="3000" dirty="0">
              <a:solidFill>
                <a:srgbClr val="141CB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7687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zh-TW" altLang="en-US" sz="3000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中一派位</a:t>
            </a:r>
            <a:r>
              <a:rPr lang="en-US" altLang="zh-TW" sz="3000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000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中學</a:t>
            </a:r>
            <a:r>
              <a:rPr lang="en-US" altLang="zh-TW" sz="3000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000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模組</a:t>
            </a:r>
            <a:r>
              <a:rPr lang="en-US" altLang="zh-TW" sz="3000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sz="3000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功能</a:t>
            </a:r>
            <a:endParaRPr lang="zh-HK" altLang="en-US" sz="3000" dirty="0">
              <a:solidFill>
                <a:srgbClr val="141CB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07B3623E-3AF4-43B3-835F-A8A843FFD36F}"/>
              </a:ext>
            </a:extLst>
          </p:cNvPr>
          <p:cNvGrpSpPr/>
          <p:nvPr/>
        </p:nvGrpSpPr>
        <p:grpSpPr>
          <a:xfrm>
            <a:off x="2150963" y="1912641"/>
            <a:ext cx="2499249" cy="2481805"/>
            <a:chOff x="3155826" y="1358784"/>
            <a:chExt cx="5064896" cy="4140432"/>
          </a:xfrm>
        </p:grpSpPr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86A7DF11-57B1-4F88-8996-7302B2D7619E}"/>
                </a:ext>
              </a:extLst>
            </p:cNvPr>
            <p:cNvGrpSpPr/>
            <p:nvPr/>
          </p:nvGrpSpPr>
          <p:grpSpPr>
            <a:xfrm>
              <a:off x="3155826" y="1358784"/>
              <a:ext cx="5064896" cy="4140432"/>
              <a:chOff x="3058172" y="1692197"/>
              <a:chExt cx="2400300" cy="2080812"/>
            </a:xfrm>
          </p:grpSpPr>
          <p:pic>
            <p:nvPicPr>
              <p:cNvPr id="3" name="圖片 2">
                <a:extLst>
                  <a:ext uri="{FF2B5EF4-FFF2-40B4-BE49-F238E27FC236}">
                    <a16:creationId xmlns:a16="http://schemas.microsoft.com/office/drawing/2014/main" id="{37A246EC-BBC5-4008-A6BC-5319E7F56A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58172" y="2016046"/>
                <a:ext cx="2400300" cy="175696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4" name="圖片 3">
                <a:extLst>
                  <a:ext uri="{FF2B5EF4-FFF2-40B4-BE49-F238E27FC236}">
                    <a16:creationId xmlns:a16="http://schemas.microsoft.com/office/drawing/2014/main" id="{D5ED1796-0C20-4B22-9701-04B5E740A0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58172" y="1692197"/>
                <a:ext cx="2400300" cy="3238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340C1E42-798B-4170-B4B7-E6E1FB3CB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74346" y="2754112"/>
              <a:ext cx="3488925" cy="67488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id="{CC124E68-4332-472F-AEAD-9532CA8AE2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7148" y="1912641"/>
            <a:ext cx="2693355" cy="24196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0865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C01F278F-E9DC-4C4C-AB9E-A56FDA914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46" y="1623068"/>
            <a:ext cx="4531885" cy="404120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22C3160-2F03-4D65-9A7F-9D2D41D36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526" y="1721950"/>
            <a:ext cx="4316290" cy="3942323"/>
          </a:xfrm>
          <a:prstGeom prst="rect">
            <a:avLst/>
          </a:prstGeom>
        </p:spPr>
      </p:pic>
      <p:grpSp>
        <p:nvGrpSpPr>
          <p:cNvPr id="20" name="群組 19">
            <a:extLst>
              <a:ext uri="{FF2B5EF4-FFF2-40B4-BE49-F238E27FC236}">
                <a16:creationId xmlns:a16="http://schemas.microsoft.com/office/drawing/2014/main" id="{3E3701C8-4AB7-4DEF-833E-1D4F06237A58}"/>
              </a:ext>
            </a:extLst>
          </p:cNvPr>
          <p:cNvGrpSpPr/>
          <p:nvPr/>
        </p:nvGrpSpPr>
        <p:grpSpPr>
          <a:xfrm>
            <a:off x="3142697" y="3364637"/>
            <a:ext cx="7182034" cy="1988599"/>
            <a:chOff x="3142697" y="3364637"/>
            <a:chExt cx="7182034" cy="1988599"/>
          </a:xfrm>
        </p:grpSpPr>
        <p:sp>
          <p:nvSpPr>
            <p:cNvPr id="10" name="矩形: 圓角 9">
              <a:extLst>
                <a:ext uri="{FF2B5EF4-FFF2-40B4-BE49-F238E27FC236}">
                  <a16:creationId xmlns:a16="http://schemas.microsoft.com/office/drawing/2014/main" id="{9A46B74A-4B76-4028-90C6-20F509050D02}"/>
                </a:ext>
              </a:extLst>
            </p:cNvPr>
            <p:cNvSpPr/>
            <p:nvPr/>
          </p:nvSpPr>
          <p:spPr bwMode="auto">
            <a:xfrm>
              <a:off x="3142697" y="3364637"/>
              <a:ext cx="337884" cy="1802168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zh-TW" altLang="en-US" sz="2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  <p:sp>
          <p:nvSpPr>
            <p:cNvPr id="11" name="矩形: 圓角 10">
              <a:extLst>
                <a:ext uri="{FF2B5EF4-FFF2-40B4-BE49-F238E27FC236}">
                  <a16:creationId xmlns:a16="http://schemas.microsoft.com/office/drawing/2014/main" id="{B178EB2F-34AB-4BAB-88D3-8C3D8259A2FC}"/>
                </a:ext>
              </a:extLst>
            </p:cNvPr>
            <p:cNvSpPr/>
            <p:nvPr/>
          </p:nvSpPr>
          <p:spPr bwMode="auto">
            <a:xfrm>
              <a:off x="9827581" y="3568824"/>
              <a:ext cx="497150" cy="1784412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zh-TW" altLang="en-US" sz="2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</p:grp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72692541-9E4F-493F-B5F1-58D984E46D48}"/>
              </a:ext>
            </a:extLst>
          </p:cNvPr>
          <p:cNvCxnSpPr>
            <a:cxnSpLocks/>
          </p:cNvCxnSpPr>
          <p:nvPr/>
        </p:nvCxnSpPr>
        <p:spPr bwMode="auto">
          <a:xfrm>
            <a:off x="4892015" y="3817398"/>
            <a:ext cx="1706970" cy="0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標題 1">
            <a:extLst>
              <a:ext uri="{FF2B5EF4-FFF2-40B4-BE49-F238E27FC236}">
                <a16:creationId xmlns:a16="http://schemas.microsoft.com/office/drawing/2014/main" id="{055335C5-BCC0-4E05-86B2-19E353AD2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851" y="254000"/>
            <a:ext cx="9550400" cy="76200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zh-TW" altLang="en-US" sz="3000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中一派位</a:t>
            </a:r>
            <a:r>
              <a:rPr lang="en-US" altLang="zh-TW" sz="3000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000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中學</a:t>
            </a:r>
            <a:r>
              <a:rPr lang="en-US" altLang="zh-TW" sz="3000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000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模組</a:t>
            </a:r>
            <a:r>
              <a:rPr lang="en-US" altLang="zh-TW" sz="3000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sz="3000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界面</a:t>
            </a:r>
            <a:endParaRPr lang="zh-HK" altLang="en-US" sz="3000" dirty="0">
              <a:solidFill>
                <a:srgbClr val="141CB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BAA8A7DD-37AB-4682-823C-3633E0C85E72}"/>
              </a:ext>
            </a:extLst>
          </p:cNvPr>
          <p:cNvSpPr txBox="1"/>
          <p:nvPr/>
        </p:nvSpPr>
        <p:spPr>
          <a:xfrm>
            <a:off x="3576918" y="5925671"/>
            <a:ext cx="5244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取錄學生的剔選方塊變更為按</a:t>
            </a:r>
            <a:r>
              <a:rPr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是</a:t>
            </a:r>
            <a:r>
              <a:rPr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否 鍵</a:t>
            </a: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458AB998-D419-439C-89FD-57C991122E35}"/>
              </a:ext>
            </a:extLst>
          </p:cNvPr>
          <p:cNvSpPr/>
          <p:nvPr/>
        </p:nvSpPr>
        <p:spPr bwMode="auto">
          <a:xfrm>
            <a:off x="7010400" y="5943602"/>
            <a:ext cx="735106" cy="376516"/>
          </a:xfrm>
          <a:prstGeom prst="roundRect">
            <a:avLst/>
          </a:prstGeom>
          <a:noFill/>
          <a:ln w="25400">
            <a:solidFill>
              <a:srgbClr val="0000FF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TW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940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23EB69FC-F94C-424B-B099-244FEF965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764" y="1038688"/>
            <a:ext cx="6680840" cy="5433134"/>
          </a:xfrm>
          <a:prstGeom prst="rect">
            <a:avLst/>
          </a:prstGeom>
        </p:spPr>
      </p:pic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32A7FA43-88CC-4BFB-A05F-BEED6C4461F1}"/>
              </a:ext>
            </a:extLst>
          </p:cNvPr>
          <p:cNvSpPr/>
          <p:nvPr/>
        </p:nvSpPr>
        <p:spPr bwMode="auto">
          <a:xfrm>
            <a:off x="3616232" y="2619179"/>
            <a:ext cx="390617" cy="28408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TW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372F593D-8664-4679-899F-52DC96577BE4}"/>
              </a:ext>
            </a:extLst>
          </p:cNvPr>
          <p:cNvGrpSpPr/>
          <p:nvPr/>
        </p:nvGrpSpPr>
        <p:grpSpPr>
          <a:xfrm>
            <a:off x="3773011" y="3715258"/>
            <a:ext cx="3231472" cy="883972"/>
            <a:chOff x="3773011" y="3715258"/>
            <a:chExt cx="3231472" cy="883972"/>
          </a:xfrm>
        </p:grpSpPr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66557480-204B-472F-8EBD-DEA58C20D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3011" y="3715258"/>
              <a:ext cx="3231472" cy="883972"/>
            </a:xfrm>
            <a:prstGeom prst="rect">
              <a:avLst/>
            </a:prstGeom>
          </p:spPr>
        </p:pic>
        <p:sp>
          <p:nvSpPr>
            <p:cNvPr id="18" name="矩形: 圓角 17">
              <a:extLst>
                <a:ext uri="{FF2B5EF4-FFF2-40B4-BE49-F238E27FC236}">
                  <a16:creationId xmlns:a16="http://schemas.microsoft.com/office/drawing/2014/main" id="{739F5E0C-85CC-40B1-9880-4F6A64B83540}"/>
                </a:ext>
              </a:extLst>
            </p:cNvPr>
            <p:cNvSpPr/>
            <p:nvPr/>
          </p:nvSpPr>
          <p:spPr bwMode="auto">
            <a:xfrm>
              <a:off x="4696287" y="4297389"/>
              <a:ext cx="328474" cy="221344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zh-TW" altLang="en-US" sz="2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  <p:sp>
          <p:nvSpPr>
            <p:cNvPr id="19" name="矩形: 圓角 18">
              <a:extLst>
                <a:ext uri="{FF2B5EF4-FFF2-40B4-BE49-F238E27FC236}">
                  <a16:creationId xmlns:a16="http://schemas.microsoft.com/office/drawing/2014/main" id="{8125BF11-8FA7-4519-A483-7CB632FDB274}"/>
                </a:ext>
              </a:extLst>
            </p:cNvPr>
            <p:cNvSpPr/>
            <p:nvPr/>
          </p:nvSpPr>
          <p:spPr bwMode="auto">
            <a:xfrm>
              <a:off x="3835153" y="3959441"/>
              <a:ext cx="381740" cy="257452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zh-TW" altLang="en-US" sz="2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</p:grp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3C5E767C-62A2-4345-AB9C-9431A6726CA6}"/>
              </a:ext>
            </a:extLst>
          </p:cNvPr>
          <p:cNvSpPr/>
          <p:nvPr/>
        </p:nvSpPr>
        <p:spPr bwMode="auto">
          <a:xfrm>
            <a:off x="2263764" y="3474720"/>
            <a:ext cx="287412" cy="115194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TW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59613867-F833-4225-AC39-222BD6B45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9321" y="1038688"/>
            <a:ext cx="6705283" cy="5433134"/>
          </a:xfrm>
          <a:prstGeom prst="rect">
            <a:avLst/>
          </a:prstGeom>
        </p:spPr>
      </p:pic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4663251D-A4C3-4F01-BB23-0FC426F108DA}"/>
              </a:ext>
            </a:extLst>
          </p:cNvPr>
          <p:cNvSpPr/>
          <p:nvPr/>
        </p:nvSpPr>
        <p:spPr bwMode="auto">
          <a:xfrm>
            <a:off x="7571232" y="3429000"/>
            <a:ext cx="448056" cy="128016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TW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25" name="標題 1">
            <a:extLst>
              <a:ext uri="{FF2B5EF4-FFF2-40B4-BE49-F238E27FC236}">
                <a16:creationId xmlns:a16="http://schemas.microsoft.com/office/drawing/2014/main" id="{418B2DB3-E525-4748-A5A8-00DC49C1A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851" y="254000"/>
            <a:ext cx="9550400" cy="76200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zh-TW" altLang="en-US" sz="3000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取錄自行分配學位申請學生</a:t>
            </a:r>
            <a:r>
              <a:rPr lang="en-US" altLang="zh-TW" sz="3000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-</a:t>
            </a:r>
            <a:r>
              <a:rPr lang="zh-TW" altLang="en-US" sz="3000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新功能</a:t>
            </a:r>
            <a:endParaRPr lang="zh-HK" altLang="en-US" sz="3000" dirty="0">
              <a:solidFill>
                <a:srgbClr val="141CB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D587C9B-8599-4019-B187-D8532B8A09E5}"/>
              </a:ext>
            </a:extLst>
          </p:cNvPr>
          <p:cNvSpPr txBox="1"/>
          <p:nvPr/>
        </p:nvSpPr>
        <p:spPr>
          <a:xfrm>
            <a:off x="6032767" y="2561166"/>
            <a:ext cx="2322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新增分配按鈕功能</a:t>
            </a:r>
          </a:p>
        </p:txBody>
      </p:sp>
      <p:sp>
        <p:nvSpPr>
          <p:cNvPr id="3" name="箭號: 向左 2">
            <a:extLst>
              <a:ext uri="{FF2B5EF4-FFF2-40B4-BE49-F238E27FC236}">
                <a16:creationId xmlns:a16="http://schemas.microsoft.com/office/drawing/2014/main" id="{E4251D64-2CEF-4E04-838C-D352E5E95161}"/>
              </a:ext>
            </a:extLst>
          </p:cNvPr>
          <p:cNvSpPr/>
          <p:nvPr/>
        </p:nvSpPr>
        <p:spPr bwMode="auto">
          <a:xfrm>
            <a:off x="4464423" y="2690199"/>
            <a:ext cx="1344706" cy="142043"/>
          </a:xfrm>
          <a:prstGeom prst="leftArrow">
            <a:avLst/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TW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031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27CFD3D5-82C8-4B20-99C6-0B9FEBED3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84" y="1341438"/>
            <a:ext cx="7997082" cy="4740275"/>
          </a:xfrm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EE6DC65B-06B5-4547-AC4F-A06CC742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851" y="254000"/>
            <a:ext cx="9550400" cy="76200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zh-TW" altLang="en-US" sz="3000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中一派位</a:t>
            </a:r>
            <a:r>
              <a:rPr lang="en-US" altLang="zh-TW" sz="3000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000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中學</a:t>
            </a:r>
            <a:r>
              <a:rPr lang="en-US" altLang="zh-TW" sz="3000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000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模組</a:t>
            </a:r>
            <a:r>
              <a:rPr lang="en-US" altLang="zh-TW" sz="3000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sz="3000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新功能</a:t>
            </a:r>
            <a:endParaRPr lang="zh-HK" altLang="en-US" sz="3000" dirty="0">
              <a:solidFill>
                <a:srgbClr val="141CB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語音泡泡: 圓角矩形 1">
            <a:extLst>
              <a:ext uri="{FF2B5EF4-FFF2-40B4-BE49-F238E27FC236}">
                <a16:creationId xmlns:a16="http://schemas.microsoft.com/office/drawing/2014/main" id="{A125DA7A-BF62-418B-A37F-D6E751F3C4A7}"/>
              </a:ext>
            </a:extLst>
          </p:cNvPr>
          <p:cNvSpPr/>
          <p:nvPr/>
        </p:nvSpPr>
        <p:spPr bwMode="auto">
          <a:xfrm>
            <a:off x="753035" y="1726706"/>
            <a:ext cx="1093694" cy="828235"/>
          </a:xfrm>
          <a:prstGeom prst="wedgeRoundRectCallout">
            <a:avLst>
              <a:gd name="adj1" fmla="val 102594"/>
              <a:gd name="adj2" fmla="val -43572"/>
              <a:gd name="adj3" fmla="val 16667"/>
            </a:avLst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新增接疊功能</a:t>
            </a:r>
          </a:p>
        </p:txBody>
      </p:sp>
    </p:spTree>
    <p:extLst>
      <p:ext uri="{BB962C8B-B14F-4D97-AF65-F5344CB8AC3E}">
        <p14:creationId xmlns:p14="http://schemas.microsoft.com/office/powerpoint/2010/main" val="380992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AC6864C-72A2-416F-9059-55A198391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425823"/>
            <a:ext cx="10344150" cy="4571504"/>
          </a:xfr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FB13EA34-074C-4288-9B31-D6B5E069E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851" y="254000"/>
            <a:ext cx="9550400" cy="76200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zh-TW" altLang="en-US" sz="3000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中一派位</a:t>
            </a:r>
            <a:r>
              <a:rPr lang="en-US" altLang="zh-TW" sz="3000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000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中學</a:t>
            </a:r>
            <a:r>
              <a:rPr lang="en-US" altLang="zh-TW" sz="3000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000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模組</a:t>
            </a:r>
            <a:r>
              <a:rPr lang="en-US" altLang="zh-TW" sz="3000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sz="3000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新功能</a:t>
            </a:r>
            <a:endParaRPr lang="zh-HK" altLang="en-US" sz="3000" dirty="0">
              <a:solidFill>
                <a:srgbClr val="141CB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語音泡泡: 圓角矩形 2">
            <a:extLst>
              <a:ext uri="{FF2B5EF4-FFF2-40B4-BE49-F238E27FC236}">
                <a16:creationId xmlns:a16="http://schemas.microsoft.com/office/drawing/2014/main" id="{720A8B48-025C-41EB-B506-036FCC96A684}"/>
              </a:ext>
            </a:extLst>
          </p:cNvPr>
          <p:cNvSpPr/>
          <p:nvPr/>
        </p:nvSpPr>
        <p:spPr bwMode="auto">
          <a:xfrm>
            <a:off x="8247529" y="2788024"/>
            <a:ext cx="1808183" cy="932329"/>
          </a:xfrm>
          <a:prstGeom prst="wedgeRoundRectCallout">
            <a:avLst>
              <a:gd name="adj1" fmla="val -89905"/>
              <a:gd name="adj2" fmla="val 96154"/>
              <a:gd name="adj3" fmla="val 16667"/>
            </a:avLst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新增每頁顯示項目紀錄</a:t>
            </a:r>
          </a:p>
        </p:txBody>
      </p:sp>
    </p:spTree>
    <p:extLst>
      <p:ext uri="{BB962C8B-B14F-4D97-AF65-F5344CB8AC3E}">
        <p14:creationId xmlns:p14="http://schemas.microsoft.com/office/powerpoint/2010/main" val="1477579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D0666A40-83E9-49E1-86BD-FD6563C5D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851" y="254000"/>
            <a:ext cx="9550400" cy="76200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zh-TW" altLang="en-US" sz="3000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中一派位</a:t>
            </a:r>
            <a:r>
              <a:rPr lang="en-US" altLang="zh-TW" sz="3000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000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中學</a:t>
            </a:r>
            <a:r>
              <a:rPr lang="en-US" altLang="zh-TW" sz="3000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000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模組</a:t>
            </a:r>
            <a:r>
              <a:rPr lang="en-US" altLang="zh-TW" sz="3000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sz="3000" dirty="0">
                <a:solidFill>
                  <a:srgbClr val="141CB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新功能</a:t>
            </a:r>
            <a:endParaRPr lang="zh-HK" altLang="en-US" sz="3000" dirty="0">
              <a:solidFill>
                <a:srgbClr val="141CB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sorting">
            <a:hlinkClick r:id="" action="ppaction://media"/>
            <a:extLst>
              <a:ext uri="{FF2B5EF4-FFF2-40B4-BE49-F238E27FC236}">
                <a16:creationId xmlns:a16="http://schemas.microsoft.com/office/drawing/2014/main" id="{737F92B9-A0E1-4A8B-9C51-BACD646AEA5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77173" y="1016000"/>
            <a:ext cx="6635797" cy="5475958"/>
          </a:xfrm>
          <a:prstGeom prst="rect">
            <a:avLst/>
          </a:prstGeom>
        </p:spPr>
      </p:pic>
      <p:sp>
        <p:nvSpPr>
          <p:cNvPr id="2" name="矩形: 圓角 1">
            <a:extLst>
              <a:ext uri="{FF2B5EF4-FFF2-40B4-BE49-F238E27FC236}">
                <a16:creationId xmlns:a16="http://schemas.microsoft.com/office/drawing/2014/main" id="{20D48375-D601-4716-907F-46CB3D19C677}"/>
              </a:ext>
            </a:extLst>
          </p:cNvPr>
          <p:cNvSpPr/>
          <p:nvPr/>
        </p:nvSpPr>
        <p:spPr bwMode="auto">
          <a:xfrm>
            <a:off x="6463547" y="2974019"/>
            <a:ext cx="488272" cy="25745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TW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2FCA1E20-A62B-4C7C-A0D4-36AEDC3ED1A8}"/>
              </a:ext>
            </a:extLst>
          </p:cNvPr>
          <p:cNvSpPr/>
          <p:nvPr/>
        </p:nvSpPr>
        <p:spPr bwMode="auto">
          <a:xfrm>
            <a:off x="7812606" y="2974019"/>
            <a:ext cx="665825" cy="25745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TW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3905D550-69FF-4B03-9B67-7557DC4A330B}"/>
              </a:ext>
            </a:extLst>
          </p:cNvPr>
          <p:cNvSpPr/>
          <p:nvPr/>
        </p:nvSpPr>
        <p:spPr bwMode="auto">
          <a:xfrm>
            <a:off x="2406537" y="2974019"/>
            <a:ext cx="763480" cy="25745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TW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8" name="語音泡泡: 圓角矩形 7">
            <a:extLst>
              <a:ext uri="{FF2B5EF4-FFF2-40B4-BE49-F238E27FC236}">
                <a16:creationId xmlns:a16="http://schemas.microsoft.com/office/drawing/2014/main" id="{6EBC638F-4BFD-4273-90B9-730971676093}"/>
              </a:ext>
            </a:extLst>
          </p:cNvPr>
          <p:cNvSpPr/>
          <p:nvPr/>
        </p:nvSpPr>
        <p:spPr bwMode="auto">
          <a:xfrm>
            <a:off x="9193389" y="2636804"/>
            <a:ext cx="1582140" cy="792196"/>
          </a:xfrm>
          <a:prstGeom prst="wedgeRoundRectCallout">
            <a:avLst>
              <a:gd name="adj1" fmla="val -85994"/>
              <a:gd name="adj2" fmla="val 8182"/>
              <a:gd name="adj3" fmla="val 16667"/>
            </a:avLst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新增多重排序功能</a:t>
            </a:r>
          </a:p>
        </p:txBody>
      </p:sp>
    </p:spTree>
    <p:extLst>
      <p:ext uri="{BB962C8B-B14F-4D97-AF65-F5344CB8AC3E}">
        <p14:creationId xmlns:p14="http://schemas.microsoft.com/office/powerpoint/2010/main" val="23115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4BF4BE0F-FD7D-4DA3-8020-11F220EE4444}"/>
              </a:ext>
            </a:extLst>
          </p:cNvPr>
          <p:cNvSpPr/>
          <p:nvPr/>
        </p:nvSpPr>
        <p:spPr>
          <a:xfrm>
            <a:off x="5431537" y="3081528"/>
            <a:ext cx="1097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dirty="0"/>
              <a:t>完</a:t>
            </a:r>
          </a:p>
        </p:txBody>
      </p:sp>
    </p:spTree>
    <p:extLst>
      <p:ext uri="{BB962C8B-B14F-4D97-AF65-F5344CB8AC3E}">
        <p14:creationId xmlns:p14="http://schemas.microsoft.com/office/powerpoint/2010/main" val="288426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M">
  <a:themeElements>
    <a:clrScheme name="CodeManagement_2006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odeManagement_200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FF0000"/>
          </a:solidFill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lang="zh-TW" altLang="en-US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CodeManagement_2006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IM" id="{A0F94E76-8C16-40E5-A3CE-55DB35D6768F}" vid="{7CE7B05B-110B-4092-A8E1-A6B726FA667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SIM</Template>
  <TotalTime>7964</TotalTime>
  <Words>116</Words>
  <Application>Microsoft Office PowerPoint</Application>
  <PresentationFormat>寬螢幕</PresentationFormat>
  <Paragraphs>17</Paragraphs>
  <Slides>9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8" baseType="lpstr">
      <vt:lpstr>細明體</vt:lpstr>
      <vt:lpstr>新細明體</vt:lpstr>
      <vt:lpstr>標楷體</vt:lpstr>
      <vt:lpstr>Calibri</vt:lpstr>
      <vt:lpstr>Cooper Black</vt:lpstr>
      <vt:lpstr>Tahoma</vt:lpstr>
      <vt:lpstr>Trebuchet MS</vt:lpstr>
      <vt:lpstr>Wingdings</vt:lpstr>
      <vt:lpstr>SIM</vt:lpstr>
      <vt:lpstr> 中一派位(中學)模組</vt:lpstr>
      <vt:lpstr>中一派位(中學)模組–功能</vt:lpstr>
      <vt:lpstr>中一派位(中學)模組–功能</vt:lpstr>
      <vt:lpstr>中一派位(中學)模組–界面</vt:lpstr>
      <vt:lpstr>取錄自行分配學位申請學生 -新功能</vt:lpstr>
      <vt:lpstr>中一派位(中學)模組–新功能</vt:lpstr>
      <vt:lpstr>中一派位(中學)模組–新功能</vt:lpstr>
      <vt:lpstr>中一派位(中學)模組–新功能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EDB User</dc:creator>
  <cp:lastModifiedBy>LEUNG, Tsz-kin</cp:lastModifiedBy>
  <cp:revision>346</cp:revision>
  <dcterms:created xsi:type="dcterms:W3CDTF">2024-02-09T02:36:06Z</dcterms:created>
  <dcterms:modified xsi:type="dcterms:W3CDTF">2024-06-07T02:48:11Z</dcterms:modified>
</cp:coreProperties>
</file>